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6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450" r:id="rId15"/>
    <p:sldId id="270" r:id="rId16"/>
    <p:sldId id="2451" r:id="rId17"/>
    <p:sldId id="2453" r:id="rId18"/>
    <p:sldId id="279" r:id="rId19"/>
    <p:sldId id="2441" r:id="rId20"/>
    <p:sldId id="265" r:id="rId21"/>
    <p:sldId id="2454" r:id="rId22"/>
    <p:sldId id="2444" r:id="rId23"/>
    <p:sldId id="2455" r:id="rId24"/>
    <p:sldId id="273" r:id="rId25"/>
    <p:sldId id="2442" r:id="rId26"/>
    <p:sldId id="277" r:id="rId27"/>
    <p:sldId id="2457" r:id="rId28"/>
    <p:sldId id="2459" r:id="rId29"/>
    <p:sldId id="2460" r:id="rId30"/>
    <p:sldId id="2448" r:id="rId31"/>
    <p:sldId id="2461" r:id="rId32"/>
    <p:sldId id="287" r:id="rId33"/>
    <p:sldId id="288" r:id="rId34"/>
    <p:sldId id="28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89307" autoAdjust="0"/>
  </p:normalViewPr>
  <p:slideViewPr>
    <p:cSldViewPr snapToGrid="0">
      <p:cViewPr varScale="1">
        <p:scale>
          <a:sx n="93" d="100"/>
          <a:sy n="9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Trainers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1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2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1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53DF98B9-4CF7-4102-AA39-58F44F54C232}" srcId="{1BE98BB8-5C33-4E96-8DBF-70B146759E5E}" destId="{B14D7F97-DBA2-40C6-8F55-8A8EC99D1DB0}" srcOrd="2" destOrd="0" parTransId="{BC21A801-8B41-4E39-B28D-7F67FA47A903}" sibTransId="{5EFC3135-5FC2-42D0-A579-2498E279E731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Trainers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endParaRPr lang="en-US" sz="24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– Deep Learning Framework from Google (Operate on Tensors)</a:t>
            </a:r>
          </a:p>
          <a:p>
            <a:r>
              <a:rPr lang="en-US" dirty="0"/>
              <a:t>ONNX – Open Neural Network Exchange (Microsoft and FB). Interoperate between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70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4910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Deep Learning</a:t>
            </a:r>
          </a:p>
          <a:p>
            <a:pPr lvl="0"/>
            <a:r>
              <a:rPr lang="en-US" dirty="0"/>
              <a:t>Layered Representations</a:t>
            </a:r>
          </a:p>
          <a:p>
            <a:pPr lvl="0"/>
            <a:r>
              <a:rPr lang="en-US" dirty="0"/>
              <a:t>Example: Deep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IDataView</a:t>
            </a:r>
            <a:r>
              <a:rPr lang="en-US" dirty="0"/>
              <a:t> – Think of it like a table with a schema, rows and columns. Lazily loaded. Optimized for performance on large datasets.</a:t>
            </a:r>
          </a:p>
          <a:p>
            <a:r>
              <a:rPr lang="en-US" dirty="0" err="1"/>
              <a:t>IEstimator</a:t>
            </a:r>
            <a:r>
              <a:rPr lang="en-US" dirty="0"/>
              <a:t> – Specification of a transformation</a:t>
            </a:r>
          </a:p>
          <a:p>
            <a:r>
              <a:rPr lang="en-US" dirty="0" err="1"/>
              <a:t>ITransformer</a:t>
            </a:r>
            <a:r>
              <a:rPr lang="en-US" dirty="0"/>
              <a:t> – Applies </a:t>
            </a:r>
            <a:r>
              <a:rPr lang="en-US" dirty="0" err="1"/>
              <a:t>IEstimator</a:t>
            </a:r>
            <a:r>
              <a:rPr lang="en-US" dirty="0"/>
              <a:t> to convert </a:t>
            </a:r>
            <a:r>
              <a:rPr lang="en-US" dirty="0" err="1"/>
              <a:t>IDataView</a:t>
            </a:r>
            <a:r>
              <a:rPr lang="en-US" dirty="0"/>
              <a:t> to specified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6/13/2019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n.wikipedia.org/wiki/Open_Neural_Network_Exchan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TensorFlo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NYC06201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dotnet/machine-learning/resources/glossary" TargetMode="External"/><Relationship Id="rId7" Type="http://schemas.openxmlformats.org/officeDocument/2006/relationships/hyperlink" Target="https://arxiv.org/pdf/1905.05715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ML.NET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3220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In AI Ecosystem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72BB520-C466-4E36-8122-B45FF824BD14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B190FD-8A06-4CBB-A860-E5D788A2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3"/>
          <a:stretch/>
        </p:blipFill>
        <p:spPr>
          <a:xfrm>
            <a:off x="370979" y="2446373"/>
            <a:ext cx="3371287" cy="1965251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6B750C-E4D5-47A9-994C-72740891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357437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E40E5-233B-4A84-84D6-154061202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22" y="2590139"/>
            <a:ext cx="1682221" cy="1682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DF5AA-950E-4DF4-B90A-9D7B00433621}"/>
              </a:ext>
            </a:extLst>
          </p:cNvPr>
          <p:cNvSpPr txBox="1"/>
          <p:nvPr/>
        </p:nvSpPr>
        <p:spPr>
          <a:xfrm>
            <a:off x="5587365" y="4641550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AzureML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707E03-C166-4BDF-8778-8A511240F6D4}"/>
              </a:ext>
            </a:extLst>
          </p:cNvPr>
          <p:cNvSpPr txBox="1"/>
          <p:nvPr/>
        </p:nvSpPr>
        <p:spPr>
          <a:xfrm>
            <a:off x="1526189" y="4641550"/>
            <a:ext cx="106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Cognitive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E5D1A-FE6B-4F20-8CED-782E150B12AF}"/>
              </a:ext>
            </a:extLst>
          </p:cNvPr>
          <p:cNvSpPr txBox="1"/>
          <p:nvPr/>
        </p:nvSpPr>
        <p:spPr>
          <a:xfrm>
            <a:off x="9970822" y="46415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F95D-3021-4A98-BB01-778407706356}"/>
              </a:ext>
            </a:extLst>
          </p:cNvPr>
          <p:cNvSpPr txBox="1"/>
          <p:nvPr/>
        </p:nvSpPr>
        <p:spPr>
          <a:xfrm>
            <a:off x="1526189" y="5696420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112D8-2D13-45DE-A07A-8E5694017513}"/>
              </a:ext>
            </a:extLst>
          </p:cNvPr>
          <p:cNvSpPr txBox="1"/>
          <p:nvPr/>
        </p:nvSpPr>
        <p:spPr>
          <a:xfrm>
            <a:off x="9596608" y="56964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33363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Architecture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1F6B73-C572-48B0-9227-A970290D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18881"/>
            <a:ext cx="8161866" cy="4660817"/>
          </a:xfrm>
        </p:spPr>
      </p:pic>
    </p:spTree>
    <p:extLst>
      <p:ext uri="{BB962C8B-B14F-4D97-AF65-F5344CB8AC3E}">
        <p14:creationId xmlns:p14="http://schemas.microsoft.com/office/powerpoint/2010/main" val="19819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6429826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Building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50C27-2CB4-4A3D-AFC1-821B5BB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69" y="643466"/>
            <a:ext cx="55990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(API)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</a:t>
            </a:r>
            <a:r>
              <a:rPr lang="en-US" dirty="0" err="1">
                <a:latin typeface="Arial Black" panose="020B0A04020102020204" pitchFamily="34" charset="0"/>
              </a:rPr>
              <a:t>AutoML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505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Consuming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Deep Learning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Beyond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8517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Deep Learning in ML.NET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BB5494-4613-4551-9638-C62BA289D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800" y="1820332"/>
            <a:ext cx="4287520" cy="35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079EF-CE8B-42FC-99BC-0DA157F5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5519" y="2948251"/>
            <a:ext cx="51982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Image Classification with TensorFlow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356452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Object Detection with ONNX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4053A-D468-45A8-91B6-BF93E7082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+ Python = </a:t>
            </a:r>
            <a:r>
              <a:rPr lang="en-US" sz="5400" dirty="0" err="1">
                <a:latin typeface="Arial Black" panose="020B0A04020102020204" pitchFamily="34" charset="0"/>
              </a:rPr>
              <a:t>NimbusML</a:t>
            </a:r>
            <a:endParaRPr lang="en-US" sz="5400" dirty="0">
              <a:latin typeface="Arial Black" panose="020B0A04020102020204" pitchFamily="34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8F93FD-3737-4171-B2B8-AE03B76BC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1102" y="1690688"/>
            <a:ext cx="7179160" cy="4171045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B7F95B-C9E1-4033-924D-2322326AEE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857876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1870292" y="3075057"/>
            <a:ext cx="84514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http://bit.ly/MLNETInActionNYC062019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Azure reduces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and use in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r>
              <a:rPr lang="en-US">
                <a:hlinkClick r:id="rId7"/>
              </a:rPr>
              <a:t>https://arxiv.org/pdf/1905.05715.pdf</a:t>
            </a:r>
            <a:endParaRPr lang="en-US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199" y="1342939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199" y="2185295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600962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07795D-8173-432E-8952-35D64A4AAEC6}"/>
              </a:ext>
            </a:extLst>
          </p:cNvPr>
          <p:cNvGrpSpPr/>
          <p:nvPr/>
        </p:nvGrpSpPr>
        <p:grpSpPr>
          <a:xfrm>
            <a:off x="838198" y="3010334"/>
            <a:ext cx="9037320" cy="960120"/>
            <a:chOff x="838200" y="1690688"/>
            <a:chExt cx="7441276" cy="11845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1A48B7-C536-4F9E-8809-D3616601BAA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CA2358-B837-4EAA-AF49-928EFC20DE2A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ML.NET?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7F9F1E-219F-4AC6-9114-FCD1B2F2B56D}"/>
              </a:ext>
            </a:extLst>
          </p:cNvPr>
          <p:cNvGrpSpPr/>
          <p:nvPr/>
        </p:nvGrpSpPr>
        <p:grpSpPr>
          <a:xfrm>
            <a:off x="838199" y="5366551"/>
            <a:ext cx="9037319" cy="960120"/>
            <a:chOff x="838200" y="1690688"/>
            <a:chExt cx="7441276" cy="11845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53A966-4C46-4166-818E-D6D4548695F8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F446BD-6A49-48B1-8649-6AA32637C05F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Beyond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 vs DL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3966983" y="3121336"/>
            <a:ext cx="5941392" cy="25439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DAF42-B9DD-40D8-99EC-77CAB8303983}"/>
              </a:ext>
            </a:extLst>
          </p:cNvPr>
          <p:cNvSpPr/>
          <p:nvPr/>
        </p:nvSpPr>
        <p:spPr>
          <a:xfrm>
            <a:off x="6096000" y="4111362"/>
            <a:ext cx="2876120" cy="13062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/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853</Words>
  <Application>Microsoft Office PowerPoint</Application>
  <PresentationFormat>Widescreen</PresentationFormat>
  <Paragraphs>233</Paragraphs>
  <Slides>32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5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 vs DL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What is ML.NET?</vt:lpstr>
      <vt:lpstr>ML.NET</vt:lpstr>
      <vt:lpstr>ML.NET In AI Ecosystem</vt:lpstr>
      <vt:lpstr>ML.NET Architecture</vt:lpstr>
      <vt:lpstr>ML.NET - Framework</vt:lpstr>
      <vt:lpstr>PowerPoint Presentation</vt:lpstr>
      <vt:lpstr>Building a Machine Learning Model</vt:lpstr>
      <vt:lpstr>PowerPoint Presentation</vt:lpstr>
      <vt:lpstr>Demo: Train Classification Model (API)</vt:lpstr>
      <vt:lpstr>Demo: Train Classification Model (AutoML)</vt:lpstr>
      <vt:lpstr>Consuming a Machine Learning Model</vt:lpstr>
      <vt:lpstr>Deploying to the Web</vt:lpstr>
      <vt:lpstr>Demo: Deploying Model to the Web</vt:lpstr>
      <vt:lpstr>Deep Learning  Beyond Machine Learning</vt:lpstr>
      <vt:lpstr>Deep Learning in ML.NET</vt:lpstr>
      <vt:lpstr>Demo: Image Classification with TensorFlow Model</vt:lpstr>
      <vt:lpstr>Demo: Object Detection with ONNX Model</vt:lpstr>
      <vt:lpstr>ML.NET + Python = NimbusML</vt:lpstr>
      <vt:lpstr>Takeaways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17</cp:revision>
  <dcterms:created xsi:type="dcterms:W3CDTF">2019-06-11T23:40:44Z</dcterms:created>
  <dcterms:modified xsi:type="dcterms:W3CDTF">2019-06-13T22:34:16Z</dcterms:modified>
</cp:coreProperties>
</file>